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67" d="100"/>
          <a:sy n="67" d="100"/>
        </p:scale>
        <p:origin x="5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DF166-788C-4C59-A500-7EB9DA4254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2480BB8-A86C-479F-8831-D8CCE2E17B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7C80D50-8870-4D02-B91E-DA9B79EEA3B8}"/>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5" name="Footer Placeholder 4">
            <a:extLst>
              <a:ext uri="{FF2B5EF4-FFF2-40B4-BE49-F238E27FC236}">
                <a16:creationId xmlns:a16="http://schemas.microsoft.com/office/drawing/2014/main" id="{F2D0D0E0-BB14-4114-BBBF-677DC79643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3D7254-A733-4930-ADB8-BEB218574B7C}"/>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4216978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D8458-88E3-475C-A371-1D31238810A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53A02EF-01B1-4844-859C-AE0B4EC784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9C371FA-A4C0-41E6-97F9-E788E53D3326}"/>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5" name="Footer Placeholder 4">
            <a:extLst>
              <a:ext uri="{FF2B5EF4-FFF2-40B4-BE49-F238E27FC236}">
                <a16:creationId xmlns:a16="http://schemas.microsoft.com/office/drawing/2014/main" id="{C31CE48B-1AF9-40C1-98E8-2682D8C5034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63AAC87-1B23-455C-9731-5AFFD7B9DC62}"/>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74079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967350-DFE7-4C42-A31B-FFE1071306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580D4D5-8FC1-4F79-8D46-74D793596D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1FB8528-36B4-40AF-ABE3-CBAF389870A8}"/>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5" name="Footer Placeholder 4">
            <a:extLst>
              <a:ext uri="{FF2B5EF4-FFF2-40B4-BE49-F238E27FC236}">
                <a16:creationId xmlns:a16="http://schemas.microsoft.com/office/drawing/2014/main" id="{7B45F1D7-9F4C-484E-A6C1-E9771F0EE61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5765D03-04C4-438E-A0EC-94C9C6430FBF}"/>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183378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AC78-F065-4ADA-9C7C-845146A1897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A53E7FF-2956-491E-8A97-B981A710B4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0E0AA7D-A7E5-4C51-B817-4D9C5D4769FF}"/>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5" name="Footer Placeholder 4">
            <a:extLst>
              <a:ext uri="{FF2B5EF4-FFF2-40B4-BE49-F238E27FC236}">
                <a16:creationId xmlns:a16="http://schemas.microsoft.com/office/drawing/2014/main" id="{4DAB1B1B-0DB6-4751-8CF2-6596AE6204D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1810EE-1717-40FE-972C-D1E5AA8BA3B6}"/>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3853146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8171E-A42C-4750-B277-5736AC5E25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10807FE-B149-4919-9C12-F1C3698C14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3A1ADE-81DB-4216-9149-F04EAB420C9F}"/>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5" name="Footer Placeholder 4">
            <a:extLst>
              <a:ext uri="{FF2B5EF4-FFF2-40B4-BE49-F238E27FC236}">
                <a16:creationId xmlns:a16="http://schemas.microsoft.com/office/drawing/2014/main" id="{C7D294EA-4A15-4EE1-99E7-F0CCA28764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12A1E2-1248-4146-9238-584C431BBDD0}"/>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2086691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F6456-7910-4917-9285-21913F27CEF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6598FC6-8B14-4B82-8CD1-0B77E219BC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9C19178-9880-4ED3-BF7B-EC27852656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5422827-0F75-4F0C-80C2-4665009F6960}"/>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6" name="Footer Placeholder 5">
            <a:extLst>
              <a:ext uri="{FF2B5EF4-FFF2-40B4-BE49-F238E27FC236}">
                <a16:creationId xmlns:a16="http://schemas.microsoft.com/office/drawing/2014/main" id="{B87C8185-2740-4A90-9C58-1D5D29A700D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23DE235-45DB-4CE2-8859-D6653A4A608A}"/>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414012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FE75B-5C2B-465C-9B7F-60CFD035C98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3DE9B7C-4BA0-4801-A823-1B4F60A51A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8DF777-6384-40D9-B1B3-4F73C94D7B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124CE60-0CA3-43F3-9134-0B11E852A6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189548-6228-4058-8048-9B7B7ED86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83D0BC1-1AB7-41FD-9102-E9B581AEEE02}"/>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8" name="Footer Placeholder 7">
            <a:extLst>
              <a:ext uri="{FF2B5EF4-FFF2-40B4-BE49-F238E27FC236}">
                <a16:creationId xmlns:a16="http://schemas.microsoft.com/office/drawing/2014/main" id="{685B5E71-C4A8-48EC-A7AF-917976F779C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3672148-EF6F-4E46-9C49-DF06E177CCCB}"/>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57392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0FBD1-A2A7-4869-B9A4-3861680D23A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768F123-9B71-4A77-A128-5E62E97A8E0B}"/>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4" name="Footer Placeholder 3">
            <a:extLst>
              <a:ext uri="{FF2B5EF4-FFF2-40B4-BE49-F238E27FC236}">
                <a16:creationId xmlns:a16="http://schemas.microsoft.com/office/drawing/2014/main" id="{70091368-4FDF-4F54-9B02-E9E07F37DCC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D5E6ECA-6CD9-4CB5-BA1C-D0598D8EB548}"/>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327395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42D38F-3BC8-42BF-8453-D6D9B525115E}"/>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3" name="Footer Placeholder 2">
            <a:extLst>
              <a:ext uri="{FF2B5EF4-FFF2-40B4-BE49-F238E27FC236}">
                <a16:creationId xmlns:a16="http://schemas.microsoft.com/office/drawing/2014/main" id="{5792174C-67AB-4D21-A61F-E24E2B19FD5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80B55B4-D446-4481-8318-09784AE99D41}"/>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299918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D7CF8-0106-4DE7-860D-E9DE472D34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BA2C096-E917-47DC-89FC-4E3240CA77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0838E20-8E9D-4C0B-9B7E-18A3D80BBA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F54C9D-086D-4A29-841D-C2F9F6068AC2}"/>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6" name="Footer Placeholder 5">
            <a:extLst>
              <a:ext uri="{FF2B5EF4-FFF2-40B4-BE49-F238E27FC236}">
                <a16:creationId xmlns:a16="http://schemas.microsoft.com/office/drawing/2014/main" id="{E1E3270E-0F32-4681-A274-28F19DD513B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6D839D4-264E-46CC-9672-20D702B333E6}"/>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135783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9EA32-1579-434A-B448-60A84E3048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2443E70-5FDA-4FF9-A155-7A16A02669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8E5A89F-E6AC-4EB2-AD49-121AFD074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1F4DD0-3412-4F66-B016-9DECFD9924EE}"/>
              </a:ext>
            </a:extLst>
          </p:cNvPr>
          <p:cNvSpPr>
            <a:spLocks noGrp="1"/>
          </p:cNvSpPr>
          <p:nvPr>
            <p:ph type="dt" sz="half" idx="10"/>
          </p:nvPr>
        </p:nvSpPr>
        <p:spPr/>
        <p:txBody>
          <a:bodyPr/>
          <a:lstStyle/>
          <a:p>
            <a:fld id="{8579835B-EB3B-47FB-A7C8-604ECCBE94CD}" type="datetimeFigureOut">
              <a:rPr lang="en-IN" smtClean="0"/>
              <a:t>30-11-2020</a:t>
            </a:fld>
            <a:endParaRPr lang="en-IN"/>
          </a:p>
        </p:txBody>
      </p:sp>
      <p:sp>
        <p:nvSpPr>
          <p:cNvPr id="6" name="Footer Placeholder 5">
            <a:extLst>
              <a:ext uri="{FF2B5EF4-FFF2-40B4-BE49-F238E27FC236}">
                <a16:creationId xmlns:a16="http://schemas.microsoft.com/office/drawing/2014/main" id="{17D0C3A9-7424-44EA-B314-DE51124FA40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F88C0F0-EFF4-452F-A0C4-5A83C673CC98}"/>
              </a:ext>
            </a:extLst>
          </p:cNvPr>
          <p:cNvSpPr>
            <a:spLocks noGrp="1"/>
          </p:cNvSpPr>
          <p:nvPr>
            <p:ph type="sldNum" sz="quarter" idx="12"/>
          </p:nvPr>
        </p:nvSpPr>
        <p:spPr/>
        <p:txBody>
          <a:bodyPr/>
          <a:lstStyle/>
          <a:p>
            <a:fld id="{FAD40CAE-0BC7-4280-84D9-98D77190F558}" type="slidenum">
              <a:rPr lang="en-IN" smtClean="0"/>
              <a:t>‹#›</a:t>
            </a:fld>
            <a:endParaRPr lang="en-IN"/>
          </a:p>
        </p:txBody>
      </p:sp>
    </p:spTree>
    <p:extLst>
      <p:ext uri="{BB962C8B-B14F-4D97-AF65-F5344CB8AC3E}">
        <p14:creationId xmlns:p14="http://schemas.microsoft.com/office/powerpoint/2010/main" val="32935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EE0EAC-DF9C-4DCE-881B-30724A6BB6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8E953DC-439E-450C-A77C-0622A3A647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36A288A-CC90-4903-9F41-1DA9C3FA00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9835B-EB3B-47FB-A7C8-604ECCBE94CD}" type="datetimeFigureOut">
              <a:rPr lang="en-IN" smtClean="0"/>
              <a:t>30-11-2020</a:t>
            </a:fld>
            <a:endParaRPr lang="en-IN"/>
          </a:p>
        </p:txBody>
      </p:sp>
      <p:sp>
        <p:nvSpPr>
          <p:cNvPr id="5" name="Footer Placeholder 4">
            <a:extLst>
              <a:ext uri="{FF2B5EF4-FFF2-40B4-BE49-F238E27FC236}">
                <a16:creationId xmlns:a16="http://schemas.microsoft.com/office/drawing/2014/main" id="{FFD7D2A6-5D4B-4417-8DEE-B7D3484C38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8D7BC30-5AB8-4E03-B86A-3964FBEB35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D40CAE-0BC7-4280-84D9-98D77190F558}" type="slidenum">
              <a:rPr lang="en-IN" smtClean="0"/>
              <a:t>‹#›</a:t>
            </a:fld>
            <a:endParaRPr lang="en-IN"/>
          </a:p>
        </p:txBody>
      </p:sp>
    </p:spTree>
    <p:extLst>
      <p:ext uri="{BB962C8B-B14F-4D97-AF65-F5344CB8AC3E}">
        <p14:creationId xmlns:p14="http://schemas.microsoft.com/office/powerpoint/2010/main" val="3571747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845DC394-4B49-4A3F-80DF-6A554897FE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803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3CED38A-A9F6-48F5-83CB-EC7BC2C80492}"/>
              </a:ext>
            </a:extLst>
          </p:cNvPr>
          <p:cNvSpPr>
            <a:spLocks noGrp="1"/>
          </p:cNvSpPr>
          <p:nvPr>
            <p:ph type="ctrTitle"/>
          </p:nvPr>
        </p:nvSpPr>
        <p:spPr>
          <a:xfrm>
            <a:off x="1500136" y="590062"/>
            <a:ext cx="5141964" cy="2838938"/>
          </a:xfrm>
        </p:spPr>
        <p:txBody>
          <a:bodyPr>
            <a:normAutofit/>
          </a:bodyPr>
          <a:lstStyle/>
          <a:p>
            <a:pPr algn="l"/>
            <a:r>
              <a:rPr lang="en-US" sz="5600" dirty="0" err="1">
                <a:solidFill>
                  <a:srgbClr val="FFFFFF"/>
                </a:solidFill>
              </a:rPr>
              <a:t>Dr.A.ANBARASI</a:t>
            </a:r>
            <a:br>
              <a:rPr lang="en-US" sz="5600" dirty="0">
                <a:solidFill>
                  <a:srgbClr val="FFFFFF"/>
                </a:solidFill>
              </a:rPr>
            </a:br>
            <a:r>
              <a:rPr lang="en-US" sz="5600" dirty="0">
                <a:solidFill>
                  <a:srgbClr val="FFFFFF"/>
                </a:solidFill>
              </a:rPr>
              <a:t>Dept of physics</a:t>
            </a:r>
            <a:br>
              <a:rPr lang="en-US" sz="5600" dirty="0">
                <a:solidFill>
                  <a:srgbClr val="FFFFFF"/>
                </a:solidFill>
              </a:rPr>
            </a:br>
            <a:r>
              <a:rPr lang="en-US" sz="5600" dirty="0">
                <a:solidFill>
                  <a:srgbClr val="FFFFFF"/>
                </a:solidFill>
              </a:rPr>
              <a:t>PAC,CUDDALORE</a:t>
            </a:r>
            <a:endParaRPr lang="en-IN" sz="5600" dirty="0">
              <a:solidFill>
                <a:srgbClr val="FFFFFF"/>
              </a:solidFill>
            </a:endParaRPr>
          </a:p>
        </p:txBody>
      </p:sp>
      <p:sp>
        <p:nvSpPr>
          <p:cNvPr id="3" name="Subtitle 2">
            <a:extLst>
              <a:ext uri="{FF2B5EF4-FFF2-40B4-BE49-F238E27FC236}">
                <a16:creationId xmlns:a16="http://schemas.microsoft.com/office/drawing/2014/main" id="{2BC1FAE6-70AD-4706-94DC-144CB0DD2BA9}"/>
              </a:ext>
            </a:extLst>
          </p:cNvPr>
          <p:cNvSpPr>
            <a:spLocks noGrp="1"/>
          </p:cNvSpPr>
          <p:nvPr>
            <p:ph type="subTitle" idx="1"/>
          </p:nvPr>
        </p:nvSpPr>
        <p:spPr>
          <a:xfrm>
            <a:off x="1500136" y="3505199"/>
            <a:ext cx="5141949" cy="1198120"/>
          </a:xfrm>
        </p:spPr>
        <p:txBody>
          <a:bodyPr>
            <a:normAutofit/>
          </a:bodyPr>
          <a:lstStyle/>
          <a:p>
            <a:pPr algn="l"/>
            <a:r>
              <a:rPr lang="en-US" sz="2000" dirty="0">
                <a:solidFill>
                  <a:srgbClr val="FFFFFF"/>
                </a:solidFill>
              </a:rPr>
              <a:t>Photo transistors</a:t>
            </a:r>
            <a:endParaRPr lang="en-IN" sz="2000" dirty="0">
              <a:solidFill>
                <a:srgbClr val="FFFFFF"/>
              </a:solidFill>
            </a:endParaRPr>
          </a:p>
        </p:txBody>
      </p:sp>
      <p:pic>
        <p:nvPicPr>
          <p:cNvPr id="21" name="Picture 4">
            <a:extLst>
              <a:ext uri="{FF2B5EF4-FFF2-40B4-BE49-F238E27FC236}">
                <a16:creationId xmlns:a16="http://schemas.microsoft.com/office/drawing/2014/main" id="{67A4DAE5-5333-4014-8158-0F26D5077ECD}"/>
              </a:ext>
            </a:extLst>
          </p:cNvPr>
          <p:cNvPicPr>
            <a:picLocks noChangeAspect="1"/>
          </p:cNvPicPr>
          <p:nvPr/>
        </p:nvPicPr>
        <p:blipFill rotWithShape="1">
          <a:blip r:embed="rId2"/>
          <a:srcRect l="19137" r="13878" b="2"/>
          <a:stretch/>
        </p:blipFill>
        <p:spPr>
          <a:xfrm>
            <a:off x="7480300" y="10"/>
            <a:ext cx="4711700" cy="6857990"/>
          </a:xfrm>
          <a:prstGeom prst="rect">
            <a:avLst/>
          </a:prstGeom>
        </p:spPr>
      </p:pic>
      <p:sp>
        <p:nvSpPr>
          <p:cNvPr id="22"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7334" y="19317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23"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16112" y="214158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1794" y="23854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9" name="Straight Connector 18">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5145" y="3505200"/>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8425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orking of phototransistor">
            <a:extLst>
              <a:ext uri="{FF2B5EF4-FFF2-40B4-BE49-F238E27FC236}">
                <a16:creationId xmlns:a16="http://schemas.microsoft.com/office/drawing/2014/main" id="{92EB9FA8-8661-4873-A3CC-BC60ED7760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19275" y="1214438"/>
            <a:ext cx="8705850" cy="4919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0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BCCB04-E778-47E1-AA76-182CD2F37A8D}"/>
              </a:ext>
            </a:extLst>
          </p:cNvPr>
          <p:cNvSpPr>
            <a:spLocks noGrp="1"/>
          </p:cNvSpPr>
          <p:nvPr>
            <p:ph idx="1"/>
          </p:nvPr>
        </p:nvSpPr>
        <p:spPr/>
        <p:txBody>
          <a:bodyPr/>
          <a:lstStyle/>
          <a:p>
            <a:pPr algn="l" fontAlgn="base"/>
            <a:r>
              <a:rPr lang="en-US" b="0" i="0" dirty="0">
                <a:solidFill>
                  <a:srgbClr val="3A3A3A"/>
                </a:solidFill>
                <a:effectLst/>
                <a:latin typeface="Rubik"/>
              </a:rPr>
              <a:t>Working of Phototransistor</a:t>
            </a:r>
          </a:p>
          <a:p>
            <a:pPr algn="l" fontAlgn="base"/>
            <a:r>
              <a:rPr lang="en-US" b="0" i="0" dirty="0">
                <a:solidFill>
                  <a:srgbClr val="3A3A3A"/>
                </a:solidFill>
                <a:effectLst/>
                <a:latin typeface="Lato"/>
              </a:rPr>
              <a:t>The operation of a phototransistor depends on the intensity of radiation falling at its base region. Its working is almost similar to a normal transistor, however;</a:t>
            </a:r>
          </a:p>
          <a:p>
            <a:pPr algn="l" fontAlgn="base"/>
            <a:r>
              <a:rPr lang="en-US" b="0" i="0" dirty="0">
                <a:solidFill>
                  <a:srgbClr val="3A3A3A"/>
                </a:solidFill>
                <a:effectLst/>
                <a:latin typeface="Lato"/>
              </a:rPr>
              <a:t> the variation lies in the input current that drives the circuit. And in the case of a phototransistor, the incident light generates driving current.</a:t>
            </a:r>
          </a:p>
        </p:txBody>
      </p:sp>
    </p:spTree>
    <p:extLst>
      <p:ext uri="{BB962C8B-B14F-4D97-AF65-F5344CB8AC3E}">
        <p14:creationId xmlns:p14="http://schemas.microsoft.com/office/powerpoint/2010/main" val="1139516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E5ECBB-97AC-46D1-B4C7-C306AD3947EF}"/>
              </a:ext>
            </a:extLst>
          </p:cNvPr>
          <p:cNvSpPr>
            <a:spLocks noGrp="1"/>
          </p:cNvSpPr>
          <p:nvPr>
            <p:ph idx="1"/>
          </p:nvPr>
        </p:nvSpPr>
        <p:spPr/>
        <p:txBody>
          <a:bodyPr/>
          <a:lstStyle/>
          <a:p>
            <a:r>
              <a:rPr lang="en-US" b="0" i="0" dirty="0">
                <a:solidFill>
                  <a:srgbClr val="3A3A3A"/>
                </a:solidFill>
                <a:effectLst/>
                <a:latin typeface="Lato"/>
              </a:rPr>
              <a:t>In the circuit arrangement, we can clearly see that the base region is kept unconnected with the external supply voltage and is used as the region for radiation incidence.</a:t>
            </a:r>
          </a:p>
          <a:p>
            <a:r>
              <a:rPr lang="en-US" b="0" i="0" dirty="0">
                <a:solidFill>
                  <a:srgbClr val="3A3A3A"/>
                </a:solidFill>
                <a:effectLst/>
                <a:latin typeface="Lato"/>
              </a:rPr>
              <a:t> Only the collector region is connected to the positive side of the supply provided along with emitter which is connected to the negative side.</a:t>
            </a:r>
          </a:p>
          <a:p>
            <a:r>
              <a:rPr lang="en-US" b="0" i="0" dirty="0">
                <a:solidFill>
                  <a:srgbClr val="3A3A3A"/>
                </a:solidFill>
                <a:effectLst/>
                <a:latin typeface="Lato"/>
              </a:rPr>
              <a:t> However, the output is taken at the emitter terminal of the transistor.</a:t>
            </a:r>
            <a:endParaRPr lang="en-IN" dirty="0"/>
          </a:p>
        </p:txBody>
      </p:sp>
    </p:spTree>
    <p:extLst>
      <p:ext uri="{BB962C8B-B14F-4D97-AF65-F5344CB8AC3E}">
        <p14:creationId xmlns:p14="http://schemas.microsoft.com/office/powerpoint/2010/main" val="3370756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00D123-57E3-4995-953B-6C6617AECD08}"/>
              </a:ext>
            </a:extLst>
          </p:cNvPr>
          <p:cNvSpPr>
            <a:spLocks noGrp="1"/>
          </p:cNvSpPr>
          <p:nvPr>
            <p:ph idx="1"/>
          </p:nvPr>
        </p:nvSpPr>
        <p:spPr/>
        <p:txBody>
          <a:bodyPr>
            <a:normAutofit fontScale="92500" lnSpcReduction="10000"/>
          </a:bodyPr>
          <a:lstStyle/>
          <a:p>
            <a:r>
              <a:rPr lang="en-US" b="0" i="0" dirty="0">
                <a:solidFill>
                  <a:srgbClr val="3A3A3A"/>
                </a:solidFill>
                <a:effectLst/>
                <a:latin typeface="Lato"/>
              </a:rPr>
              <a:t>When no any light is allowed to incident at the base region of the transistor, the due to temperature variation, movement of minority carriers across the junction generates a very small current through the transistor which is reverse saturation current basically termed as dark current.</a:t>
            </a:r>
          </a:p>
          <a:p>
            <a:r>
              <a:rPr lang="en-US" b="0" i="0" dirty="0">
                <a:solidFill>
                  <a:srgbClr val="3A3A3A"/>
                </a:solidFill>
                <a:effectLst/>
                <a:latin typeface="Lato"/>
              </a:rPr>
              <a:t> Here, the base current</a:t>
            </a:r>
            <a:r>
              <a:rPr lang="en-US" b="1" i="0" dirty="0">
                <a:solidFill>
                  <a:srgbClr val="3A3A3A"/>
                </a:solidFill>
                <a:effectLst/>
                <a:latin typeface="Lato"/>
              </a:rPr>
              <a:t> I</a:t>
            </a:r>
            <a:r>
              <a:rPr lang="en-US" b="1" i="0" baseline="-25000" dirty="0">
                <a:solidFill>
                  <a:srgbClr val="3A3A3A"/>
                </a:solidFill>
                <a:effectLst/>
                <a:latin typeface="Lato"/>
              </a:rPr>
              <a:t>B</a:t>
            </a:r>
            <a:r>
              <a:rPr lang="en-US" b="1" i="0" dirty="0">
                <a:solidFill>
                  <a:srgbClr val="3A3A3A"/>
                </a:solidFill>
                <a:effectLst/>
                <a:latin typeface="Lato"/>
              </a:rPr>
              <a:t> </a:t>
            </a:r>
            <a:r>
              <a:rPr lang="en-US" b="0" i="0" dirty="0">
                <a:solidFill>
                  <a:srgbClr val="3A3A3A"/>
                </a:solidFill>
                <a:effectLst/>
                <a:latin typeface="Lato"/>
              </a:rPr>
              <a:t>is majorly </a:t>
            </a:r>
            <a:r>
              <a:rPr lang="en-US" b="1" i="0" dirty="0">
                <a:solidFill>
                  <a:srgbClr val="3A3A3A"/>
                </a:solidFill>
                <a:effectLst/>
                <a:latin typeface="Lato"/>
              </a:rPr>
              <a:t>0</a:t>
            </a:r>
            <a:r>
              <a:rPr lang="en-US" b="0" i="0" dirty="0">
                <a:solidFill>
                  <a:srgbClr val="3A3A3A"/>
                </a:solidFill>
                <a:effectLst/>
                <a:latin typeface="Lato"/>
              </a:rPr>
              <a:t>. Here, in this case, the output current will be less as compared to supply provided.</a:t>
            </a:r>
          </a:p>
          <a:p>
            <a:r>
              <a:rPr lang="en-US" b="0" i="0" dirty="0">
                <a:solidFill>
                  <a:srgbClr val="3A3A3A"/>
                </a:solidFill>
                <a:effectLst/>
                <a:latin typeface="Lato"/>
              </a:rPr>
              <a:t> But, when a certain amount of light energy is allowed to fall at the base of the transistor, then electron and hole pair gets generated.</a:t>
            </a:r>
          </a:p>
          <a:p>
            <a:r>
              <a:rPr lang="en-US" b="0" i="0" dirty="0">
                <a:solidFill>
                  <a:srgbClr val="3A3A3A"/>
                </a:solidFill>
                <a:effectLst/>
                <a:latin typeface="Lato"/>
              </a:rPr>
              <a:t>The applied electric field causes the electrons to move into the emitter region, thereby generating large electric current.</a:t>
            </a:r>
            <a:endParaRPr lang="en-IN" dirty="0"/>
          </a:p>
        </p:txBody>
      </p:sp>
    </p:spTree>
    <p:extLst>
      <p:ext uri="{BB962C8B-B14F-4D97-AF65-F5344CB8AC3E}">
        <p14:creationId xmlns:p14="http://schemas.microsoft.com/office/powerpoint/2010/main" val="3850665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ircuit diagram of Phototransistor">
            <a:extLst>
              <a:ext uri="{FF2B5EF4-FFF2-40B4-BE49-F238E27FC236}">
                <a16:creationId xmlns:a16="http://schemas.microsoft.com/office/drawing/2014/main" id="{A9495DB9-27A9-4D55-B213-970A9F12DEC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90762" y="1358900"/>
            <a:ext cx="7610475" cy="4813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151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052F1F-529B-46AE-A5AD-4E4A3B5DDC24}"/>
              </a:ext>
            </a:extLst>
          </p:cNvPr>
          <p:cNvSpPr>
            <a:spLocks noGrp="1"/>
          </p:cNvSpPr>
          <p:nvPr>
            <p:ph idx="1"/>
          </p:nvPr>
        </p:nvSpPr>
        <p:spPr/>
        <p:txBody>
          <a:bodyPr/>
          <a:lstStyle/>
          <a:p>
            <a:r>
              <a:rPr lang="en-US" b="0" i="0" dirty="0">
                <a:solidFill>
                  <a:srgbClr val="3A3A3A"/>
                </a:solidFill>
                <a:effectLst/>
                <a:latin typeface="Lato"/>
              </a:rPr>
              <a:t>As the intensity of the light falling at the base region is increased, the current through the device also increases.</a:t>
            </a:r>
          </a:p>
          <a:p>
            <a:r>
              <a:rPr lang="en-US" b="0" i="0" dirty="0">
                <a:solidFill>
                  <a:srgbClr val="3A3A3A"/>
                </a:solidFill>
                <a:effectLst/>
                <a:latin typeface="Lato"/>
              </a:rPr>
              <a:t> Here, the generated photocurrent majorly depends on the illumination provided to the base.</a:t>
            </a:r>
            <a:endParaRPr lang="en-IN" dirty="0"/>
          </a:p>
        </p:txBody>
      </p:sp>
    </p:spTree>
    <p:extLst>
      <p:ext uri="{BB962C8B-B14F-4D97-AF65-F5344CB8AC3E}">
        <p14:creationId xmlns:p14="http://schemas.microsoft.com/office/powerpoint/2010/main" val="1289804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harateristic curve of phototransistor">
            <a:extLst>
              <a:ext uri="{FF2B5EF4-FFF2-40B4-BE49-F238E27FC236}">
                <a16:creationId xmlns:a16="http://schemas.microsoft.com/office/drawing/2014/main" id="{E2B95BA1-FD89-4218-BA61-4478D337583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71625" y="1428750"/>
            <a:ext cx="9048750" cy="494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837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3910DA-2901-4E58-A641-4B46EB5298FE}"/>
              </a:ext>
            </a:extLst>
          </p:cNvPr>
          <p:cNvSpPr>
            <a:spLocks noGrp="1"/>
          </p:cNvSpPr>
          <p:nvPr>
            <p:ph idx="1"/>
          </p:nvPr>
        </p:nvSpPr>
        <p:spPr/>
        <p:txBody>
          <a:bodyPr/>
          <a:lstStyle/>
          <a:p>
            <a:r>
              <a:rPr lang="en-US" b="0" i="0" dirty="0">
                <a:solidFill>
                  <a:srgbClr val="3A3A3A"/>
                </a:solidFill>
                <a:effectLst/>
                <a:latin typeface="Lato"/>
              </a:rPr>
              <a:t>Here x-axis represents the voltage applied at the collector-emitter terminal of the transistor and the y-axis represents the collector current that flows through the device in mill amperes.</a:t>
            </a:r>
          </a:p>
          <a:p>
            <a:r>
              <a:rPr lang="en-US" b="0" i="0" dirty="0">
                <a:solidFill>
                  <a:srgbClr val="3A3A3A"/>
                </a:solidFill>
                <a:effectLst/>
                <a:latin typeface="Lato"/>
              </a:rPr>
              <a:t> As all the curves in the above figure are clearly indicating that current increases with the intensity of the radiation that falls at the base region.</a:t>
            </a:r>
            <a:endParaRPr lang="en-IN" dirty="0"/>
          </a:p>
        </p:txBody>
      </p:sp>
    </p:spTree>
    <p:extLst>
      <p:ext uri="{BB962C8B-B14F-4D97-AF65-F5344CB8AC3E}">
        <p14:creationId xmlns:p14="http://schemas.microsoft.com/office/powerpoint/2010/main" val="1054007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llumination curve">
            <a:extLst>
              <a:ext uri="{FF2B5EF4-FFF2-40B4-BE49-F238E27FC236}">
                <a16:creationId xmlns:a16="http://schemas.microsoft.com/office/drawing/2014/main" id="{C8A49CFC-59A9-48DD-A6A1-D4A9945DD68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4501" y="1876426"/>
            <a:ext cx="8181974" cy="461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295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7D361D-17C3-4C7D-86DF-400149F03E73}"/>
              </a:ext>
            </a:extLst>
          </p:cNvPr>
          <p:cNvSpPr>
            <a:spLocks noGrp="1"/>
          </p:cNvSpPr>
          <p:nvPr>
            <p:ph idx="1"/>
          </p:nvPr>
        </p:nvSpPr>
        <p:spPr/>
        <p:txBody>
          <a:bodyPr>
            <a:normAutofit fontScale="85000" lnSpcReduction="10000"/>
          </a:bodyPr>
          <a:lstStyle/>
          <a:p>
            <a:pPr algn="l" fontAlgn="base"/>
            <a:r>
              <a:rPr lang="en-US" b="0" i="0">
                <a:solidFill>
                  <a:srgbClr val="3A3A3A"/>
                </a:solidFill>
                <a:effectLst/>
                <a:latin typeface="Rubik"/>
              </a:rPr>
              <a:t>Advantages of Phototransistor</a:t>
            </a:r>
          </a:p>
          <a:p>
            <a:pPr algn="l" fontAlgn="base">
              <a:buFont typeface="+mj-lt"/>
              <a:buAutoNum type="arabicPeriod"/>
            </a:pPr>
            <a:r>
              <a:rPr lang="en-US" b="0" i="0">
                <a:solidFill>
                  <a:srgbClr val="3A3A3A"/>
                </a:solidFill>
                <a:effectLst/>
                <a:latin typeface="Lato"/>
              </a:rPr>
              <a:t>These are a highly sensitive optoelectronic device.</a:t>
            </a:r>
          </a:p>
          <a:p>
            <a:pPr algn="l" fontAlgn="base">
              <a:buFont typeface="+mj-lt"/>
              <a:buAutoNum type="arabicPeriod"/>
            </a:pPr>
            <a:r>
              <a:rPr lang="en-US" b="0" i="0">
                <a:solidFill>
                  <a:srgbClr val="3A3A3A"/>
                </a:solidFill>
                <a:effectLst/>
                <a:latin typeface="Lato"/>
              </a:rPr>
              <a:t>It is less complex and inexpensive.</a:t>
            </a:r>
          </a:p>
          <a:p>
            <a:pPr algn="l" fontAlgn="base">
              <a:buFont typeface="+mj-lt"/>
              <a:buAutoNum type="arabicPeriod"/>
            </a:pPr>
            <a:r>
              <a:rPr lang="en-US" b="0" i="0">
                <a:solidFill>
                  <a:srgbClr val="3A3A3A"/>
                </a:solidFill>
                <a:effectLst/>
                <a:latin typeface="Lato"/>
              </a:rPr>
              <a:t>Phototransistors provides a large output current with high gain.</a:t>
            </a:r>
          </a:p>
          <a:p>
            <a:pPr algn="l" fontAlgn="base"/>
            <a:r>
              <a:rPr lang="en-US" b="0" i="0">
                <a:solidFill>
                  <a:srgbClr val="3A3A3A"/>
                </a:solidFill>
                <a:effectLst/>
                <a:latin typeface="Rubik"/>
              </a:rPr>
              <a:t>Disadvantages of Phototransistor</a:t>
            </a:r>
          </a:p>
          <a:p>
            <a:pPr algn="l" fontAlgn="base">
              <a:buFont typeface="+mj-lt"/>
              <a:buAutoNum type="arabicPeriod"/>
            </a:pPr>
            <a:r>
              <a:rPr lang="en-US" b="0" i="0">
                <a:solidFill>
                  <a:srgbClr val="3A3A3A"/>
                </a:solidFill>
                <a:effectLst/>
                <a:latin typeface="Lato"/>
              </a:rPr>
              <a:t>It provides a low-frequency response.</a:t>
            </a:r>
          </a:p>
          <a:p>
            <a:pPr algn="l" fontAlgn="base">
              <a:buFont typeface="+mj-lt"/>
              <a:buAutoNum type="arabicPeriod"/>
            </a:pPr>
            <a:r>
              <a:rPr lang="en-US" b="0" i="0">
                <a:solidFill>
                  <a:srgbClr val="3A3A3A"/>
                </a:solidFill>
                <a:effectLst/>
                <a:latin typeface="Lato"/>
              </a:rPr>
              <a:t>In the case when a small amount of illumination is provided, the circuit is not able to detect it effectively.</a:t>
            </a:r>
          </a:p>
          <a:p>
            <a:pPr algn="l" fontAlgn="base">
              <a:buFont typeface="+mj-lt"/>
              <a:buAutoNum type="arabicPeriod"/>
            </a:pPr>
            <a:r>
              <a:rPr lang="en-US" b="0" i="0">
                <a:solidFill>
                  <a:srgbClr val="3A3A3A"/>
                </a:solidFill>
                <a:effectLst/>
                <a:latin typeface="Lato"/>
              </a:rPr>
              <a:t>Electric surges are more severe in phototransistors rather than a photodiode.</a:t>
            </a:r>
          </a:p>
          <a:p>
            <a:pPr algn="l" fontAlgn="base">
              <a:buFont typeface="+mj-lt"/>
              <a:buAutoNum type="arabicPeriod"/>
            </a:pPr>
            <a:r>
              <a:rPr lang="en-US" b="0" i="0">
                <a:solidFill>
                  <a:srgbClr val="3A3A3A"/>
                </a:solidFill>
                <a:effectLst/>
                <a:latin typeface="Lato"/>
              </a:rPr>
              <a:t>Phototransistors gets affected by the variation in electromagnetic energy.</a:t>
            </a:r>
          </a:p>
        </p:txBody>
      </p:sp>
    </p:spTree>
    <p:extLst>
      <p:ext uri="{BB962C8B-B14F-4D97-AF65-F5344CB8AC3E}">
        <p14:creationId xmlns:p14="http://schemas.microsoft.com/office/powerpoint/2010/main" val="229728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8B1EB-D2DD-4C7A-9A66-23B0126F228B}"/>
              </a:ext>
            </a:extLst>
          </p:cNvPr>
          <p:cNvSpPr>
            <a:spLocks noGrp="1"/>
          </p:cNvSpPr>
          <p:nvPr>
            <p:ph type="title"/>
          </p:nvPr>
        </p:nvSpPr>
        <p:spPr/>
        <p:txBody>
          <a:bodyPr/>
          <a:lstStyle/>
          <a:p>
            <a:r>
              <a:rPr lang="en-US" dirty="0"/>
              <a:t>               Photo transistor</a:t>
            </a:r>
            <a:endParaRPr lang="en-IN" dirty="0"/>
          </a:p>
        </p:txBody>
      </p:sp>
      <p:pic>
        <p:nvPicPr>
          <p:cNvPr id="1026" name="Picture 2" descr="PTth">
            <a:extLst>
              <a:ext uri="{FF2B5EF4-FFF2-40B4-BE49-F238E27FC236}">
                <a16:creationId xmlns:a16="http://schemas.microsoft.com/office/drawing/2014/main" id="{EC285B2F-BEC8-4B68-BA09-595A5D629C9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0651" y="1690689"/>
            <a:ext cx="8858250" cy="4802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8570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30CF5-4938-4F35-8E6A-2330C33F4A14}"/>
              </a:ext>
            </a:extLst>
          </p:cNvPr>
          <p:cNvSpPr>
            <a:spLocks noGrp="1"/>
          </p:cNvSpPr>
          <p:nvPr>
            <p:ph type="title"/>
          </p:nvPr>
        </p:nvSpPr>
        <p:spPr/>
        <p:txBody>
          <a:bodyPr/>
          <a:lstStyle/>
          <a:p>
            <a:r>
              <a:rPr lang="en-US" dirty="0"/>
              <a:t>Applications of phototransistor</a:t>
            </a:r>
            <a:endParaRPr lang="en-IN" dirty="0"/>
          </a:p>
        </p:txBody>
      </p:sp>
      <p:sp>
        <p:nvSpPr>
          <p:cNvPr id="3" name="Content Placeholder 2">
            <a:extLst>
              <a:ext uri="{FF2B5EF4-FFF2-40B4-BE49-F238E27FC236}">
                <a16:creationId xmlns:a16="http://schemas.microsoft.com/office/drawing/2014/main" id="{2FFFC6B9-F0E1-4812-813A-794D61F7F6AF}"/>
              </a:ext>
            </a:extLst>
          </p:cNvPr>
          <p:cNvSpPr>
            <a:spLocks noGrp="1"/>
          </p:cNvSpPr>
          <p:nvPr>
            <p:ph idx="1"/>
          </p:nvPr>
        </p:nvSpPr>
        <p:spPr/>
        <p:txBody>
          <a:bodyPr>
            <a:normAutofit fontScale="85000" lnSpcReduction="20000"/>
          </a:bodyPr>
          <a:lstStyle/>
          <a:p>
            <a:pPr algn="l" fontAlgn="base"/>
            <a:endParaRPr lang="en-US" b="0" i="0" dirty="0">
              <a:solidFill>
                <a:srgbClr val="3A3A3A"/>
              </a:solidFill>
              <a:effectLst/>
              <a:latin typeface="Rubik"/>
            </a:endParaRPr>
          </a:p>
          <a:p>
            <a:pPr algn="l" fontAlgn="base"/>
            <a:r>
              <a:rPr lang="en-US" b="0" i="0" dirty="0">
                <a:solidFill>
                  <a:srgbClr val="3A3A3A"/>
                </a:solidFill>
                <a:effectLst/>
                <a:latin typeface="Lato"/>
              </a:rPr>
              <a:t>The applications of phototransistors are as follows:</a:t>
            </a:r>
          </a:p>
          <a:p>
            <a:pPr algn="l" fontAlgn="base">
              <a:buFont typeface="Arial" panose="020B0604020202020204" pitchFamily="34" charset="0"/>
              <a:buChar char="•"/>
            </a:pPr>
            <a:r>
              <a:rPr lang="en-US" b="1" i="0" dirty="0">
                <a:solidFill>
                  <a:srgbClr val="3A3A3A"/>
                </a:solidFill>
                <a:effectLst/>
                <a:latin typeface="Lato"/>
              </a:rPr>
              <a:t>In light controlling and detection</a:t>
            </a:r>
            <a:r>
              <a:rPr lang="en-US" b="0" i="0" dirty="0">
                <a:solidFill>
                  <a:srgbClr val="3A3A3A"/>
                </a:solidFill>
                <a:effectLst/>
                <a:latin typeface="Lato"/>
              </a:rPr>
              <a:t>: As phototransistors are a very sensitive light detector. Thus these are widely used in light detection and controlling applications.</a:t>
            </a:r>
          </a:p>
          <a:p>
            <a:pPr algn="l" fontAlgn="base">
              <a:buFont typeface="Arial" panose="020B0604020202020204" pitchFamily="34" charset="0"/>
              <a:buChar char="•"/>
            </a:pPr>
            <a:r>
              <a:rPr lang="en-US" b="1" i="0" dirty="0">
                <a:solidFill>
                  <a:srgbClr val="3A3A3A"/>
                </a:solidFill>
                <a:effectLst/>
                <a:latin typeface="Lato"/>
              </a:rPr>
              <a:t>In an indication of level and relays</a:t>
            </a:r>
            <a:r>
              <a:rPr lang="en-US" b="0" i="0" dirty="0">
                <a:solidFill>
                  <a:srgbClr val="3A3A3A"/>
                </a:solidFill>
                <a:effectLst/>
                <a:latin typeface="Lato"/>
              </a:rPr>
              <a:t>: The device finds its uses in indicating the level of some systems because of their light sensing ability.</a:t>
            </a:r>
          </a:p>
          <a:p>
            <a:pPr algn="l" fontAlgn="base">
              <a:buFont typeface="Arial" panose="020B0604020202020204" pitchFamily="34" charset="0"/>
              <a:buChar char="•"/>
            </a:pPr>
            <a:r>
              <a:rPr lang="en-US" b="1" i="0" dirty="0">
                <a:solidFill>
                  <a:srgbClr val="3A3A3A"/>
                </a:solidFill>
                <a:effectLst/>
                <a:latin typeface="Lato"/>
              </a:rPr>
              <a:t>In counting systems</a:t>
            </a:r>
            <a:r>
              <a:rPr lang="en-US" b="0" i="0" dirty="0">
                <a:solidFill>
                  <a:srgbClr val="3A3A3A"/>
                </a:solidFill>
                <a:effectLst/>
                <a:latin typeface="Lato"/>
              </a:rPr>
              <a:t>: Phototransistors can be effectively utilized in counting systems. As it has tremendous ability to </a:t>
            </a:r>
            <a:r>
              <a:rPr lang="en-US" b="0" i="0" dirty="0" err="1">
                <a:solidFill>
                  <a:srgbClr val="3A3A3A"/>
                </a:solidFill>
                <a:effectLst/>
                <a:latin typeface="Lato"/>
              </a:rPr>
              <a:t>combinely</a:t>
            </a:r>
            <a:r>
              <a:rPr lang="en-US" b="0" i="0" dirty="0">
                <a:solidFill>
                  <a:srgbClr val="3A3A3A"/>
                </a:solidFill>
                <a:effectLst/>
                <a:latin typeface="Lato"/>
              </a:rPr>
              <a:t> operate as photodiode and transistors. Thus, failure of supply will not cause much adverse effects on the system.</a:t>
            </a:r>
          </a:p>
          <a:p>
            <a:pPr algn="l" fontAlgn="base">
              <a:buFont typeface="Arial" panose="020B0604020202020204" pitchFamily="34" charset="0"/>
              <a:buChar char="•"/>
            </a:pPr>
            <a:r>
              <a:rPr lang="en-US" b="1" i="0" dirty="0">
                <a:solidFill>
                  <a:srgbClr val="3A3A3A"/>
                </a:solidFill>
                <a:effectLst/>
                <a:latin typeface="Lato"/>
              </a:rPr>
              <a:t>In punch card readers</a:t>
            </a:r>
            <a:r>
              <a:rPr lang="en-US" b="0" i="0" dirty="0">
                <a:solidFill>
                  <a:srgbClr val="3A3A3A"/>
                </a:solidFill>
                <a:effectLst/>
                <a:latin typeface="Lato"/>
              </a:rPr>
              <a:t>: Phototransistors widely finds its applications in punch card reading.</a:t>
            </a:r>
          </a:p>
        </p:txBody>
      </p:sp>
    </p:spTree>
    <p:extLst>
      <p:ext uri="{BB962C8B-B14F-4D97-AF65-F5344CB8AC3E}">
        <p14:creationId xmlns:p14="http://schemas.microsoft.com/office/powerpoint/2010/main" val="3414884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What is a Phototransistor? - Definition, Symbol, Construction, Working &amp;  their Comparison with Photodiode - Circuit Globe">
            <a:extLst>
              <a:ext uri="{FF2B5EF4-FFF2-40B4-BE49-F238E27FC236}">
                <a16:creationId xmlns:a16="http://schemas.microsoft.com/office/drawing/2014/main" id="{19F3BDF9-3A42-4DBC-97CE-FBDFD30CE1F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09775" y="1690688"/>
            <a:ext cx="7686675" cy="4910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940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24AE0F-E945-44F0-9B09-62838056BA79}"/>
              </a:ext>
            </a:extLst>
          </p:cNvPr>
          <p:cNvSpPr>
            <a:spLocks noGrp="1"/>
          </p:cNvSpPr>
          <p:nvPr>
            <p:ph idx="1"/>
          </p:nvPr>
        </p:nvSpPr>
        <p:spPr/>
        <p:txBody>
          <a:bodyPr/>
          <a:lstStyle/>
          <a:p>
            <a:r>
              <a:rPr lang="en-US" b="0" i="0" dirty="0">
                <a:solidFill>
                  <a:srgbClr val="202124"/>
                </a:solidFill>
                <a:effectLst/>
                <a:latin typeface="arial" panose="020B0604020202020204" pitchFamily="34" charset="0"/>
              </a:rPr>
              <a:t>The </a:t>
            </a:r>
            <a:r>
              <a:rPr lang="en-US" b="1" i="0" dirty="0">
                <a:solidFill>
                  <a:srgbClr val="202124"/>
                </a:solidFill>
                <a:effectLst/>
                <a:latin typeface="arial" panose="020B0604020202020204" pitchFamily="34" charset="0"/>
              </a:rPr>
              <a:t>phototransistor</a:t>
            </a:r>
            <a:r>
              <a:rPr lang="en-US" b="0" i="0" dirty="0">
                <a:solidFill>
                  <a:srgbClr val="202124"/>
                </a:solidFill>
                <a:effectLst/>
                <a:latin typeface="arial" panose="020B0604020202020204" pitchFamily="34" charset="0"/>
              </a:rPr>
              <a:t> is made up of semiconductor material. When the light was striking on the material, the free electrons/holes of the semiconductor material causes the current which flows in the base region. </a:t>
            </a:r>
          </a:p>
          <a:p>
            <a:r>
              <a:rPr lang="en-US" b="0" i="0" dirty="0">
                <a:solidFill>
                  <a:srgbClr val="202124"/>
                </a:solidFill>
                <a:effectLst/>
                <a:latin typeface="arial" panose="020B0604020202020204" pitchFamily="34" charset="0"/>
              </a:rPr>
              <a:t>The base of the </a:t>
            </a:r>
            <a:r>
              <a:rPr lang="en-US" b="1" i="0" dirty="0">
                <a:solidFill>
                  <a:srgbClr val="202124"/>
                </a:solidFill>
                <a:effectLst/>
                <a:latin typeface="arial" panose="020B0604020202020204" pitchFamily="34" charset="0"/>
              </a:rPr>
              <a:t>phototransistor</a:t>
            </a:r>
            <a:r>
              <a:rPr lang="en-US" b="0" i="0" dirty="0">
                <a:solidFill>
                  <a:srgbClr val="202124"/>
                </a:solidFill>
                <a:effectLst/>
                <a:latin typeface="arial" panose="020B0604020202020204" pitchFamily="34" charset="0"/>
              </a:rPr>
              <a:t> would only be used for biasing the </a:t>
            </a:r>
            <a:r>
              <a:rPr lang="en-US" b="1" i="0" dirty="0">
                <a:solidFill>
                  <a:srgbClr val="202124"/>
                </a:solidFill>
                <a:effectLst/>
                <a:latin typeface="arial" panose="020B0604020202020204" pitchFamily="34" charset="0"/>
              </a:rPr>
              <a:t>transistor</a:t>
            </a:r>
            <a:r>
              <a:rPr lang="en-US" b="0" i="0" dirty="0">
                <a:solidFill>
                  <a:srgbClr val="202124"/>
                </a:solidFill>
                <a:effectLst/>
                <a:latin typeface="arial" panose="020B0604020202020204" pitchFamily="34" charset="0"/>
              </a:rPr>
              <a:t>.</a:t>
            </a:r>
            <a:endParaRPr lang="en-IN" dirty="0"/>
          </a:p>
        </p:txBody>
      </p:sp>
    </p:spTree>
    <p:extLst>
      <p:ext uri="{BB962C8B-B14F-4D97-AF65-F5344CB8AC3E}">
        <p14:creationId xmlns:p14="http://schemas.microsoft.com/office/powerpoint/2010/main" val="417182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phototransistor-structure">
            <a:extLst>
              <a:ext uri="{FF2B5EF4-FFF2-40B4-BE49-F238E27FC236}">
                <a16:creationId xmlns:a16="http://schemas.microsoft.com/office/drawing/2014/main" id="{824109C7-24C6-4EB1-B00E-7044819B453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775" y="1825625"/>
            <a:ext cx="1139190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89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BD96A-9489-4FF1-804C-93C977974EFC}"/>
              </a:ext>
            </a:extLst>
          </p:cNvPr>
          <p:cNvSpPr>
            <a:spLocks noGrp="1"/>
          </p:cNvSpPr>
          <p:nvPr>
            <p:ph type="title"/>
          </p:nvPr>
        </p:nvSpPr>
        <p:spPr/>
        <p:txBody>
          <a:bodyPr/>
          <a:lstStyle/>
          <a:p>
            <a:r>
              <a:rPr lang="en-US" dirty="0"/>
              <a:t>Characteristics of phototransistors</a:t>
            </a:r>
            <a:endParaRPr lang="en-IN" dirty="0"/>
          </a:p>
        </p:txBody>
      </p:sp>
      <p:sp>
        <p:nvSpPr>
          <p:cNvPr id="3" name="Content Placeholder 2">
            <a:extLst>
              <a:ext uri="{FF2B5EF4-FFF2-40B4-BE49-F238E27FC236}">
                <a16:creationId xmlns:a16="http://schemas.microsoft.com/office/drawing/2014/main" id="{FD486EB5-FFE9-445B-8780-ABB9AAF29F33}"/>
              </a:ext>
            </a:extLst>
          </p:cNvPr>
          <p:cNvSpPr>
            <a:spLocks noGrp="1"/>
          </p:cNvSpPr>
          <p:nvPr>
            <p:ph idx="1"/>
          </p:nvPr>
        </p:nvSpPr>
        <p:spPr/>
        <p:txBody>
          <a:bodyPr>
            <a:normAutofit fontScale="92500" lnSpcReduction="10000"/>
          </a:bodyPr>
          <a:lstStyle/>
          <a:p>
            <a:pPr algn="l"/>
            <a:endParaRPr lang="en-US" b="0" i="0" dirty="0">
              <a:solidFill>
                <a:srgbClr val="202124"/>
              </a:solidFill>
              <a:effectLst/>
              <a:latin typeface="arial" panose="020B0604020202020204" pitchFamily="34" charset="0"/>
            </a:endParaRPr>
          </a:p>
          <a:p>
            <a:pPr algn="l">
              <a:buFont typeface="Arial" panose="020B0604020202020204" pitchFamily="34" charset="0"/>
              <a:buChar char="•"/>
            </a:pPr>
            <a:r>
              <a:rPr lang="en-US" b="0" i="0" dirty="0">
                <a:solidFill>
                  <a:srgbClr val="202124"/>
                </a:solidFill>
                <a:effectLst/>
                <a:latin typeface="arial" panose="020B0604020202020204" pitchFamily="34" charset="0"/>
              </a:rPr>
              <a:t>Spectral Response. The output of a </a:t>
            </a:r>
            <a:r>
              <a:rPr lang="en-US" b="1" i="0" dirty="0">
                <a:solidFill>
                  <a:srgbClr val="202124"/>
                </a:solidFill>
                <a:effectLst/>
                <a:latin typeface="arial" panose="020B0604020202020204" pitchFamily="34" charset="0"/>
              </a:rPr>
              <a:t>phototransistor</a:t>
            </a:r>
            <a:r>
              <a:rPr lang="en-US" b="0" i="0" dirty="0">
                <a:solidFill>
                  <a:srgbClr val="202124"/>
                </a:solidFill>
                <a:effectLst/>
                <a:latin typeface="arial" panose="020B0604020202020204" pitchFamily="34" charset="0"/>
              </a:rPr>
              <a:t> is dependent upon the wavelength of incident light. ...</a:t>
            </a:r>
          </a:p>
          <a:p>
            <a:pPr algn="l">
              <a:buFont typeface="Arial" panose="020B0604020202020204" pitchFamily="34" charset="0"/>
              <a:buChar char="•"/>
            </a:pPr>
            <a:r>
              <a:rPr lang="en-US" b="0" i="0" dirty="0">
                <a:solidFill>
                  <a:srgbClr val="202124"/>
                </a:solidFill>
                <a:effectLst/>
                <a:latin typeface="arial" panose="020B0604020202020204" pitchFamily="34" charset="0"/>
              </a:rPr>
              <a:t>Sensitivity. ...</a:t>
            </a:r>
          </a:p>
          <a:p>
            <a:pPr algn="l">
              <a:buFont typeface="Arial" panose="020B0604020202020204" pitchFamily="34" charset="0"/>
              <a:buChar char="•"/>
            </a:pPr>
            <a:r>
              <a:rPr lang="en-US" b="0" i="0" dirty="0">
                <a:solidFill>
                  <a:srgbClr val="202124"/>
                </a:solidFill>
                <a:effectLst/>
                <a:latin typeface="arial" panose="020B0604020202020204" pitchFamily="34" charset="0"/>
              </a:rPr>
              <a:t>Linearity. ...</a:t>
            </a:r>
          </a:p>
          <a:p>
            <a:pPr algn="l">
              <a:buFont typeface="Arial" panose="020B0604020202020204" pitchFamily="34" charset="0"/>
              <a:buChar char="•"/>
            </a:pPr>
            <a:r>
              <a:rPr lang="en-US" b="0" i="0" dirty="0">
                <a:solidFill>
                  <a:srgbClr val="202124"/>
                </a:solidFill>
                <a:effectLst/>
                <a:latin typeface="arial" panose="020B0604020202020204" pitchFamily="34" charset="0"/>
              </a:rPr>
              <a:t>Collector-Emitter Saturation Voltage - V. ...</a:t>
            </a:r>
          </a:p>
          <a:p>
            <a:pPr algn="l">
              <a:buFont typeface="Arial" panose="020B0604020202020204" pitchFamily="34" charset="0"/>
              <a:buChar char="•"/>
            </a:pPr>
            <a:r>
              <a:rPr lang="en-US" b="0" i="0" dirty="0">
                <a:solidFill>
                  <a:srgbClr val="202124"/>
                </a:solidFill>
                <a:effectLst/>
                <a:latin typeface="arial" panose="020B0604020202020204" pitchFamily="34" charset="0"/>
              </a:rPr>
              <a:t>Dark Current - (I</a:t>
            </a:r>
            <a:r>
              <a:rPr lang="en-US" b="0" i="0" baseline="-25000" dirty="0">
                <a:solidFill>
                  <a:srgbClr val="202124"/>
                </a:solidFill>
                <a:effectLst/>
                <a:latin typeface="arial" panose="020B0604020202020204" pitchFamily="34" charset="0"/>
              </a:rPr>
              <a:t>D</a:t>
            </a:r>
            <a:r>
              <a:rPr lang="en-US" b="0" i="0" dirty="0">
                <a:solidFill>
                  <a:srgbClr val="202124"/>
                </a:solidFill>
                <a:effectLst/>
                <a:latin typeface="arial" panose="020B0604020202020204" pitchFamily="34" charset="0"/>
              </a:rPr>
              <a:t>) ...</a:t>
            </a:r>
          </a:p>
          <a:p>
            <a:pPr algn="l">
              <a:buFont typeface="Arial" panose="020B0604020202020204" pitchFamily="34" charset="0"/>
              <a:buChar char="•"/>
            </a:pPr>
            <a:r>
              <a:rPr lang="en-US" b="0" i="0" dirty="0">
                <a:solidFill>
                  <a:srgbClr val="202124"/>
                </a:solidFill>
                <a:effectLst/>
                <a:latin typeface="arial" panose="020B0604020202020204" pitchFamily="34" charset="0"/>
              </a:rPr>
              <a:t>Breakdown Voltages - (V</a:t>
            </a:r>
            <a:r>
              <a:rPr lang="en-US" b="0" i="0" baseline="-25000" dirty="0">
                <a:solidFill>
                  <a:srgbClr val="202124"/>
                </a:solidFill>
                <a:effectLst/>
                <a:latin typeface="arial" panose="020B0604020202020204" pitchFamily="34" charset="0"/>
              </a:rPr>
              <a:t>BR</a:t>
            </a:r>
            <a:r>
              <a:rPr lang="en-US" b="0" i="0" dirty="0">
                <a:solidFill>
                  <a:srgbClr val="202124"/>
                </a:solidFill>
                <a:effectLst/>
                <a:latin typeface="arial" panose="020B0604020202020204" pitchFamily="34" charset="0"/>
              </a:rPr>
              <a:t>) ...</a:t>
            </a:r>
          </a:p>
          <a:p>
            <a:pPr algn="l">
              <a:buFont typeface="Arial" panose="020B0604020202020204" pitchFamily="34" charset="0"/>
              <a:buChar char="•"/>
            </a:pPr>
            <a:r>
              <a:rPr lang="en-US" b="0" i="0" dirty="0">
                <a:solidFill>
                  <a:srgbClr val="202124"/>
                </a:solidFill>
                <a:effectLst/>
                <a:latin typeface="arial" panose="020B0604020202020204" pitchFamily="34" charset="0"/>
              </a:rPr>
              <a:t>Speed of Response. ...</a:t>
            </a:r>
          </a:p>
          <a:p>
            <a:pPr algn="l">
              <a:buFont typeface="Arial" panose="020B0604020202020204" pitchFamily="34" charset="0"/>
              <a:buChar char="•"/>
            </a:pPr>
            <a:r>
              <a:rPr lang="en-US" b="0" i="0" dirty="0">
                <a:solidFill>
                  <a:srgbClr val="202124"/>
                </a:solidFill>
                <a:effectLst/>
                <a:latin typeface="arial" panose="020B0604020202020204" pitchFamily="34" charset="0"/>
              </a:rPr>
              <a:t>Selecting a Photodetector.</a:t>
            </a:r>
          </a:p>
        </p:txBody>
      </p:sp>
    </p:spTree>
    <p:extLst>
      <p:ext uri="{BB962C8B-B14F-4D97-AF65-F5344CB8AC3E}">
        <p14:creationId xmlns:p14="http://schemas.microsoft.com/office/powerpoint/2010/main" val="1282911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6C64B-98B5-4B0F-A54B-46393859566B}"/>
              </a:ext>
            </a:extLst>
          </p:cNvPr>
          <p:cNvSpPr>
            <a:spLocks noGrp="1"/>
          </p:cNvSpPr>
          <p:nvPr>
            <p:ph type="title"/>
          </p:nvPr>
        </p:nvSpPr>
        <p:spPr/>
        <p:txBody>
          <a:bodyPr/>
          <a:lstStyle/>
          <a:p>
            <a:r>
              <a:rPr lang="en-US" dirty="0"/>
              <a:t>definition</a:t>
            </a:r>
            <a:endParaRPr lang="en-IN" dirty="0"/>
          </a:p>
        </p:txBody>
      </p:sp>
      <p:sp>
        <p:nvSpPr>
          <p:cNvPr id="3" name="Content Placeholder 2">
            <a:extLst>
              <a:ext uri="{FF2B5EF4-FFF2-40B4-BE49-F238E27FC236}">
                <a16:creationId xmlns:a16="http://schemas.microsoft.com/office/drawing/2014/main" id="{2179D23D-7F5C-4379-ABF8-723B4FB56C9C}"/>
              </a:ext>
            </a:extLst>
          </p:cNvPr>
          <p:cNvSpPr>
            <a:spLocks noGrp="1"/>
          </p:cNvSpPr>
          <p:nvPr>
            <p:ph idx="1"/>
          </p:nvPr>
        </p:nvSpPr>
        <p:spPr/>
        <p:txBody>
          <a:bodyPr/>
          <a:lstStyle/>
          <a:p>
            <a:r>
              <a:rPr lang="en-US" b="0" i="0" dirty="0">
                <a:solidFill>
                  <a:srgbClr val="3A3A3A"/>
                </a:solidFill>
                <a:effectLst/>
                <a:latin typeface="Lato"/>
              </a:rPr>
              <a:t>  A Phototransistor is a device that has the ability to detect the level of the incident radiation and accordingly change the flow of electric current between emitter and collector terminal.</a:t>
            </a:r>
          </a:p>
          <a:p>
            <a:r>
              <a:rPr lang="en-US" b="0" i="0" dirty="0">
                <a:solidFill>
                  <a:srgbClr val="3A3A3A"/>
                </a:solidFill>
                <a:effectLst/>
                <a:latin typeface="Lato"/>
              </a:rPr>
              <a:t> It is a 3-layer semiconductor device that consists of a </a:t>
            </a:r>
            <a:r>
              <a:rPr lang="en-US" b="1" i="0" dirty="0">
                <a:solidFill>
                  <a:srgbClr val="3A3A3A"/>
                </a:solidFill>
                <a:effectLst/>
                <a:latin typeface="Lato"/>
              </a:rPr>
              <a:t>light sensitive base region</a:t>
            </a:r>
            <a:r>
              <a:rPr lang="en-US" b="0" i="0" dirty="0">
                <a:solidFill>
                  <a:srgbClr val="3A3A3A"/>
                </a:solidFill>
                <a:effectLst/>
                <a:latin typeface="Lato"/>
              </a:rPr>
              <a:t>.</a:t>
            </a:r>
          </a:p>
          <a:p>
            <a:r>
              <a:rPr lang="en-US" b="0" i="0" dirty="0">
                <a:solidFill>
                  <a:srgbClr val="3A3A3A"/>
                </a:solidFill>
                <a:effectLst/>
                <a:latin typeface="Lato"/>
              </a:rPr>
              <a:t> It is basically a transistor whose action depends on the application of light. Hence named phototransistor.</a:t>
            </a:r>
            <a:endParaRPr lang="en-IN" dirty="0"/>
          </a:p>
        </p:txBody>
      </p:sp>
    </p:spTree>
    <p:extLst>
      <p:ext uri="{BB962C8B-B14F-4D97-AF65-F5344CB8AC3E}">
        <p14:creationId xmlns:p14="http://schemas.microsoft.com/office/powerpoint/2010/main" val="1423710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56C7A-8A4E-4AFC-A4D0-556A677CDECB}"/>
              </a:ext>
            </a:extLst>
          </p:cNvPr>
          <p:cNvSpPr>
            <a:spLocks noGrp="1"/>
          </p:cNvSpPr>
          <p:nvPr>
            <p:ph type="title"/>
          </p:nvPr>
        </p:nvSpPr>
        <p:spPr/>
        <p:txBody>
          <a:bodyPr/>
          <a:lstStyle/>
          <a:p>
            <a:r>
              <a:rPr lang="en-US" dirty="0"/>
              <a:t>         Construction of phototransistor</a:t>
            </a:r>
            <a:endParaRPr lang="en-IN" dirty="0"/>
          </a:p>
        </p:txBody>
      </p:sp>
      <p:sp>
        <p:nvSpPr>
          <p:cNvPr id="3" name="Content Placeholder 2">
            <a:extLst>
              <a:ext uri="{FF2B5EF4-FFF2-40B4-BE49-F238E27FC236}">
                <a16:creationId xmlns:a16="http://schemas.microsoft.com/office/drawing/2014/main" id="{A3A5A759-8968-48FA-A755-7F956E22B184}"/>
              </a:ext>
            </a:extLst>
          </p:cNvPr>
          <p:cNvSpPr>
            <a:spLocks noGrp="1"/>
          </p:cNvSpPr>
          <p:nvPr>
            <p:ph idx="1"/>
          </p:nvPr>
        </p:nvSpPr>
        <p:spPr/>
        <p:txBody>
          <a:bodyPr/>
          <a:lstStyle/>
          <a:p>
            <a:pPr algn="l" fontAlgn="base"/>
            <a:endParaRPr lang="en-US" b="0" i="0" dirty="0">
              <a:solidFill>
                <a:srgbClr val="3A3A3A"/>
              </a:solidFill>
              <a:effectLst/>
              <a:latin typeface="Rubik"/>
            </a:endParaRPr>
          </a:p>
          <a:p>
            <a:pPr algn="l" fontAlgn="base"/>
            <a:r>
              <a:rPr lang="en-US" b="0" i="0" dirty="0">
                <a:solidFill>
                  <a:srgbClr val="3A3A3A"/>
                </a:solidFill>
                <a:effectLst/>
                <a:latin typeface="Lato"/>
              </a:rPr>
              <a:t>As we have already discussed that a phototransistor is nothing but a normal transistor whose action depends on the incident radiation falling at its base.</a:t>
            </a:r>
          </a:p>
          <a:p>
            <a:pPr algn="l" fontAlgn="base"/>
            <a:r>
              <a:rPr lang="en-US" b="0" i="0" dirty="0">
                <a:solidFill>
                  <a:srgbClr val="3A3A3A"/>
                </a:solidFill>
                <a:effectLst/>
                <a:latin typeface="Lato"/>
              </a:rPr>
              <a:t> At the time of constructing the phototransistor, the base and collector region is provided with a larger area in comparison to a normal BJT.</a:t>
            </a:r>
          </a:p>
        </p:txBody>
      </p:sp>
    </p:spTree>
    <p:extLst>
      <p:ext uri="{BB962C8B-B14F-4D97-AF65-F5344CB8AC3E}">
        <p14:creationId xmlns:p14="http://schemas.microsoft.com/office/powerpoint/2010/main" val="2155189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tructure of phototransistor">
            <a:extLst>
              <a:ext uri="{FF2B5EF4-FFF2-40B4-BE49-F238E27FC236}">
                <a16:creationId xmlns:a16="http://schemas.microsoft.com/office/drawing/2014/main" id="{A253F43D-8781-4EC4-9699-7DD5BC5D8F4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81150" y="1800225"/>
            <a:ext cx="9115425" cy="4781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0406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F1CAA2-724E-45CA-B3E1-607D7BDF0F03}"/>
              </a:ext>
            </a:extLst>
          </p:cNvPr>
          <p:cNvSpPr>
            <a:spLocks noGrp="1"/>
          </p:cNvSpPr>
          <p:nvPr>
            <p:ph idx="1"/>
          </p:nvPr>
        </p:nvSpPr>
        <p:spPr/>
        <p:txBody>
          <a:bodyPr>
            <a:normAutofit fontScale="92500" lnSpcReduction="10000"/>
          </a:bodyPr>
          <a:lstStyle/>
          <a:p>
            <a:pPr algn="l" fontAlgn="base"/>
            <a:r>
              <a:rPr lang="en-US" b="0" i="0" dirty="0">
                <a:solidFill>
                  <a:srgbClr val="3A3A3A"/>
                </a:solidFill>
                <a:effectLst/>
                <a:latin typeface="Lato"/>
              </a:rPr>
              <a:t>Here, as we can see that the light is majorly allowed to incident at the base collector junction. Initially, phototransistors were fabricated from silicon or germanium as their basic material that resultantly provides homojunction structure.</a:t>
            </a:r>
          </a:p>
          <a:p>
            <a:pPr algn="l" fontAlgn="base"/>
            <a:r>
              <a:rPr lang="en-US" b="0" i="0" dirty="0">
                <a:solidFill>
                  <a:srgbClr val="3A3A3A"/>
                </a:solidFill>
                <a:effectLst/>
                <a:latin typeface="Lato"/>
              </a:rPr>
              <a:t> However, in recent times, these are constructed using materials likes gallium or arsenide. Thereby, providing a heterojunction structure.</a:t>
            </a:r>
          </a:p>
          <a:p>
            <a:pPr algn="l" fontAlgn="base"/>
            <a:r>
              <a:rPr lang="en-US" b="0" i="0" dirty="0">
                <a:solidFill>
                  <a:srgbClr val="3A3A3A"/>
                </a:solidFill>
                <a:effectLst/>
                <a:latin typeface="Lato"/>
              </a:rPr>
              <a:t> This is so because these structures exhibit large conversion efficiency. This implies they are more capable of changing light energy into electrical energy as compared to homojunction transistors.</a:t>
            </a:r>
          </a:p>
          <a:p>
            <a:pPr algn="l" fontAlgn="base"/>
            <a:r>
              <a:rPr lang="en-US" b="0" i="0" dirty="0">
                <a:solidFill>
                  <a:srgbClr val="3A3A3A"/>
                </a:solidFill>
                <a:effectLst/>
                <a:latin typeface="Lato"/>
              </a:rPr>
              <a:t>Phototransistors are mainly enclosed in a metallic case that consists of the lens at the top in order to gather the incident radiation.</a:t>
            </a:r>
          </a:p>
        </p:txBody>
      </p:sp>
    </p:spTree>
    <p:extLst>
      <p:ext uri="{BB962C8B-B14F-4D97-AF65-F5344CB8AC3E}">
        <p14:creationId xmlns:p14="http://schemas.microsoft.com/office/powerpoint/2010/main" val="2969561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ymbol of phototransistor">
            <a:extLst>
              <a:ext uri="{FF2B5EF4-FFF2-40B4-BE49-F238E27FC236}">
                <a16:creationId xmlns:a16="http://schemas.microsoft.com/office/drawing/2014/main" id="{9903A5C9-CA98-4406-8473-F6C8C45A04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14575" y="1157289"/>
            <a:ext cx="7296149" cy="4802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576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FB0B4D-E9F7-4CAC-B3F8-20D8B61142BA}"/>
              </a:ext>
            </a:extLst>
          </p:cNvPr>
          <p:cNvSpPr>
            <a:spLocks noGrp="1"/>
          </p:cNvSpPr>
          <p:nvPr>
            <p:ph idx="1"/>
          </p:nvPr>
        </p:nvSpPr>
        <p:spPr/>
        <p:txBody>
          <a:bodyPr/>
          <a:lstStyle/>
          <a:p>
            <a:r>
              <a:rPr lang="en-US" b="0" i="0" dirty="0">
                <a:solidFill>
                  <a:srgbClr val="3A3A3A"/>
                </a:solidFill>
                <a:effectLst/>
                <a:latin typeface="Lato"/>
              </a:rPr>
              <a:t>Here, the symbolic representation is almost similar to a normal BJT but the only variation is the presence of two inward arrows at the base region that shows the incident of light radiation.</a:t>
            </a:r>
            <a:endParaRPr lang="en-IN" dirty="0"/>
          </a:p>
        </p:txBody>
      </p:sp>
    </p:spTree>
    <p:extLst>
      <p:ext uri="{BB962C8B-B14F-4D97-AF65-F5344CB8AC3E}">
        <p14:creationId xmlns:p14="http://schemas.microsoft.com/office/powerpoint/2010/main" val="2753763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960</Words>
  <Application>Microsoft Office PowerPoint</Application>
  <PresentationFormat>Widescreen</PresentationFormat>
  <Paragraphs>58</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vt:lpstr>
      <vt:lpstr>Calibri</vt:lpstr>
      <vt:lpstr>Calibri Light</vt:lpstr>
      <vt:lpstr>Lato</vt:lpstr>
      <vt:lpstr>Rubik</vt:lpstr>
      <vt:lpstr>Office Theme</vt:lpstr>
      <vt:lpstr>Dr.A.ANBARASI Dept of physics PAC,CUDDALORE</vt:lpstr>
      <vt:lpstr>               Photo transistor</vt:lpstr>
      <vt:lpstr>Characteristics of phototransistors</vt:lpstr>
      <vt:lpstr>definition</vt:lpstr>
      <vt:lpstr>         Construction of phototransistor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Applications of phototransistor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Dr.A.ANBARASI Dept of physics PAC,CUDDALORE</dc:title>
  <dc:creator>amirthanbarasi69@gmail.com</dc:creator>
  <cp:lastModifiedBy>amirthanbarasi69@gmail.com</cp:lastModifiedBy>
  <cp:revision>6</cp:revision>
  <dcterms:created xsi:type="dcterms:W3CDTF">2020-11-28T11:19:03Z</dcterms:created>
  <dcterms:modified xsi:type="dcterms:W3CDTF">2020-11-30T03:10:41Z</dcterms:modified>
</cp:coreProperties>
</file>